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94" r:id="rId2"/>
    <p:sldId id="266" r:id="rId3"/>
    <p:sldId id="314" r:id="rId4"/>
    <p:sldId id="316" r:id="rId5"/>
    <p:sldId id="315" r:id="rId6"/>
    <p:sldId id="317" r:id="rId7"/>
    <p:sldId id="318" r:id="rId8"/>
    <p:sldId id="276" r:id="rId9"/>
    <p:sldId id="307" r:id="rId10"/>
    <p:sldId id="308" r:id="rId11"/>
    <p:sldId id="311" r:id="rId12"/>
    <p:sldId id="312" r:id="rId13"/>
    <p:sldId id="313" r:id="rId14"/>
    <p:sldId id="292" r:id="rId15"/>
  </p:sldIdLst>
  <p:sldSz cx="12192000" cy="6858000"/>
  <p:notesSz cx="6858000" cy="9144000"/>
  <p:embeddedFontLst>
    <p:embeddedFont>
      <p:font typeface="锐字云字库锐黑粗GB" panose="02010600030101010101" charset="-122"/>
      <p:regular r:id="rId17"/>
    </p:embeddedFont>
    <p:embeddedFont>
      <p:font typeface="Cambria Math" panose="02040503050406030204" pitchFamily="18" charset="0"/>
      <p:regular r:id="rId18"/>
    </p:embeddedFont>
    <p:embeddedFont>
      <p:font typeface="Tw Cen MT Condensed Extra Bold" panose="020B0803020202020204" pitchFamily="34" charset="0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方正宋刻本秀楷简体" panose="02000000000000000000" pitchFamily="2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5519" autoAdjust="0"/>
  </p:normalViewPr>
  <p:slideViewPr>
    <p:cSldViewPr snapToGrid="0" showGuides="1">
      <p:cViewPr varScale="1">
        <p:scale>
          <a:sx n="91" d="100"/>
          <a:sy n="91" d="100"/>
        </p:scale>
        <p:origin x="35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E1B20-1FF3-4EC9-8E05-F5B7CEAAA6DD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F4827-31D4-42DD-9873-4312384E35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6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014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27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6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22F0-24C6-44F0-B128-5D581EB17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664C9D-9548-413B-BB4D-41FC1C666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09742-13CF-45BB-8A57-9290BBD5E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4632E-33A3-40D6-85E4-FD06A818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7DF68-8E9B-4D2E-A414-CCFCA8FC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07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F44A1-5E5F-419B-8FC6-5DB27ADF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AC4C79-3144-4E5F-B9D5-7C4FEDA4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E2A6C-EC5A-4765-BF7F-329C141A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6D295-A28D-42EC-9051-33527E34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B80E4-937A-47E6-B4FB-3395E28B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3700D2-20FD-4ADE-BDE6-635392C7F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EF349C-D17E-4972-8723-4D475E87B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627DEA-1E2D-4EB6-A569-DC261D83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6AEF6-1C9E-4BE6-B0A3-44CD1E66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9DDB47-F6DF-4B48-AC71-44DEF856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2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8E464-4DA4-4128-AE76-C324B8D2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70439-BBCC-4933-B1A7-0373F2F65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5C9D9-0C66-423F-AC8C-8CDC76AD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21F7D-B8F0-43C4-A27C-8C654D4C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10929-12D3-4CF5-9AD5-88A9FAB0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81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10E20-BD81-4C54-8315-40540E58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51CFCE-4824-4815-AEC4-C2276C15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4E347-5418-4757-B08C-D7492A2E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A9C3FC-318D-4813-BF69-E702FD0D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CEB01E-4FC1-43A1-8963-FC962244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5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5CECE-F846-4CDE-8CAA-ECF6FE75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9CB89-30DA-45A8-ACD4-2715B566F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92119A-8A96-43B3-86EE-3BE2326EE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E3AF59-78A2-484B-A203-D79BCC07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D07403-796E-4482-A065-F338F2A7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372CA5-038B-4CFF-8BC4-9D793BAD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42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A842A-9E30-4867-96A1-6DCC7E94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5A4056-EFE2-4281-A991-403D133EC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B81B86-58BA-4861-8F04-B485E313C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AE0107-1516-49F1-88D2-52BF1B9E6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2E7CAC-3D8B-4EFB-8BAC-63D41CB23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9B5B27-7A7D-4069-829E-8E032F299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C95170-0B0A-49D7-ADC3-EB90C720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9983D2-007E-4159-AB79-08E9BC6D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33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419A4-1554-4B2D-AE14-73D56BAF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18C3E2-FAA0-46BD-9BD0-885EC83B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BD36CA-D773-477A-BDC4-33C90AE5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AFC28A-0803-4090-A97F-1BE13DB2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33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BA9050-E53E-4CDC-B70A-511D06CF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FE7E3-5614-4801-B66D-74E206AB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3B79F4-79A4-4159-94CB-AA563898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07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C6BE0-96D5-492E-ADFE-53715CFF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19489-44C1-46C6-BDCC-15D5F5BD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28BC79-C657-475B-935F-7106A9676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D53255-339C-4F4C-A20B-0EFB0CDC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92AB3C-1F32-46DD-A5EA-5048E41C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174A7-A9E9-4B89-BEB5-D00ACF42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5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E63B8-5DB6-4060-A978-D66A8F48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2B7873-2DB6-4ABD-A4ED-D5B289141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29574-98D2-4809-B775-DD5761F8C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67B15C-928F-4461-B823-678A7DA1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E862CF-B662-45A4-81A3-0BFDA9EE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B54A4-B224-4EDC-B940-EA1BED24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3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6E6C70-D01A-4397-9CD2-05D6545D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095E93-2B73-4B9D-993B-2092EA699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789E9-3BCE-4E17-8088-FB30B031A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DF391-C7C7-45FD-9C11-539A1B550E1A}" type="datetimeFigureOut">
              <a:rPr lang="zh-CN" altLang="en-US" smtClean="0"/>
              <a:t>2022/6/4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A83A53-25E7-4AEC-92ED-F5BEA67A7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D24AC5-D81C-42C5-8E98-6468B352B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2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4801C0-371B-42A4-9CF4-41C89E62DD78}"/>
              </a:ext>
            </a:extLst>
          </p:cNvPr>
          <p:cNvSpPr txBox="1"/>
          <p:nvPr/>
        </p:nvSpPr>
        <p:spPr>
          <a:xfrm>
            <a:off x="10311856" y="6207165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June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DC8189-2713-4357-A4B1-95EC6F0C4B52}"/>
              </a:ext>
            </a:extLst>
          </p:cNvPr>
          <p:cNvSpPr txBox="1"/>
          <p:nvPr/>
        </p:nvSpPr>
        <p:spPr>
          <a:xfrm>
            <a:off x="10791389" y="5791666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4AC3E1-4450-4F7D-AA51-06C0599A8947}"/>
              </a:ext>
            </a:extLst>
          </p:cNvPr>
          <p:cNvSpPr/>
          <p:nvPr/>
        </p:nvSpPr>
        <p:spPr>
          <a:xfrm>
            <a:off x="523119" y="317038"/>
            <a:ext cx="659122" cy="659122"/>
          </a:xfrm>
          <a:prstGeom prst="rect">
            <a:avLst/>
          </a:prstGeom>
          <a:blipFill dpi="0" rotWithShape="1"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A06DD6-CF0D-4076-9AA5-B87B9ACB1800}"/>
              </a:ext>
            </a:extLst>
          </p:cNvPr>
          <p:cNvGrpSpPr/>
          <p:nvPr/>
        </p:nvGrpSpPr>
        <p:grpSpPr>
          <a:xfrm>
            <a:off x="1876429" y="2216056"/>
            <a:ext cx="8447735" cy="1323439"/>
            <a:chOff x="1650336" y="2320524"/>
            <a:chExt cx="8447735" cy="132343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DFF788E-03A9-45A2-B8FF-99E9C41E7689}"/>
                </a:ext>
              </a:extLst>
            </p:cNvPr>
            <p:cNvSpPr txBox="1"/>
            <p:nvPr/>
          </p:nvSpPr>
          <p:spPr>
            <a:xfrm>
              <a:off x="1650336" y="2320524"/>
              <a:ext cx="84477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REPORT</a:t>
              </a:r>
              <a:endPara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86A53F4-7B0F-4247-AE9C-A6381A5CC16D}"/>
                </a:ext>
              </a:extLst>
            </p:cNvPr>
            <p:cNvSpPr txBox="1"/>
            <p:nvPr/>
          </p:nvSpPr>
          <p:spPr>
            <a:xfrm>
              <a:off x="2752844" y="2936077"/>
              <a:ext cx="6234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kumimoji="0" lang="en-US" altLang="zh-CN" sz="40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NeRF</a:t>
              </a:r>
              <a:r>
                <a:rPr kumimoji="0" lang="en-US" altLang="zh-CN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的简单场景编辑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38C5448-A2D0-4BEC-9140-36C1710CF40A}"/>
              </a:ext>
            </a:extLst>
          </p:cNvPr>
          <p:cNvSpPr txBox="1"/>
          <p:nvPr/>
        </p:nvSpPr>
        <p:spPr>
          <a:xfrm>
            <a:off x="4743340" y="4751452"/>
            <a:ext cx="270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黄嘉欣 喻治滔 钟函志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3A8FF5-D915-49E5-A67F-25A73941231D}"/>
              </a:ext>
            </a:extLst>
          </p:cNvPr>
          <p:cNvSpPr txBox="1"/>
          <p:nvPr/>
        </p:nvSpPr>
        <p:spPr>
          <a:xfrm>
            <a:off x="8257881" y="4751452"/>
            <a:ext cx="213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2022. 6.6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933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510512" cy="412914"/>
            <a:chOff x="554733" y="897952"/>
            <a:chExt cx="2510512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9223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Scene Editing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b. J</a:t>
            </a:r>
            <a:r>
              <a:rPr lang="en-US" altLang="zh-CN" sz="2000" b="1" dirty="0" err="1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oint</a:t>
            </a:r>
            <a:r>
              <a:rPr lang="en-US" altLang="zh-CN" sz="20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Optimization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12B58B-578C-8079-A672-E3547EA7993C}"/>
              </a:ext>
            </a:extLst>
          </p:cNvPr>
          <p:cNvSpPr txBox="1"/>
          <p:nvPr/>
        </p:nvSpPr>
        <p:spPr>
          <a:xfrm>
            <a:off x="1764193" y="2139193"/>
            <a:ext cx="822028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scene branch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的颜色损失与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 branch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的颜色和不透明度损失相加，联合优化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31E348-2BB1-71E1-633C-54EAE82C6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665" y="1542840"/>
            <a:ext cx="1922669" cy="4262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CBC7705-40B3-16D5-8A2F-9BDD62999C95}"/>
              </a:ext>
            </a:extLst>
          </p:cNvPr>
          <p:cNvSpPr txBox="1"/>
          <p:nvPr/>
        </p:nvSpPr>
        <p:spPr>
          <a:xfrm>
            <a:off x="2390147" y="4163244"/>
            <a:ext cx="1020702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1F925AA6-2824-55B1-896D-E2349AF5541E}"/>
              </a:ext>
            </a:extLst>
          </p:cNvPr>
          <p:cNvSpPr/>
          <p:nvPr/>
        </p:nvSpPr>
        <p:spPr>
          <a:xfrm>
            <a:off x="3429749" y="3468073"/>
            <a:ext cx="292963" cy="177999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A475DD-DA48-A305-EAC0-9FBD30108278}"/>
              </a:ext>
            </a:extLst>
          </p:cNvPr>
          <p:cNvSpPr txBox="1"/>
          <p:nvPr/>
        </p:nvSpPr>
        <p:spPr>
          <a:xfrm>
            <a:off x="3919732" y="3240345"/>
            <a:ext cx="1036977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nerf_scn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3763DC-0580-FE5B-AA43-9A3E7E528F1F}"/>
              </a:ext>
            </a:extLst>
          </p:cNvPr>
          <p:cNvSpPr txBox="1"/>
          <p:nvPr/>
        </p:nvSpPr>
        <p:spPr>
          <a:xfrm>
            <a:off x="3919732" y="5057443"/>
            <a:ext cx="115386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nerf_obj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E4CC60-2BDB-AFF7-BD51-88065240C4EC}"/>
              </a:ext>
            </a:extLst>
          </p:cNvPr>
          <p:cNvSpPr txBox="1"/>
          <p:nvPr/>
        </p:nvSpPr>
        <p:spPr>
          <a:xfrm>
            <a:off x="4583615" y="4007399"/>
            <a:ext cx="941265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 points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8625679-204C-CF6E-A83D-C2FE793C646E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H="1" flipV="1">
            <a:off x="4438221" y="3621603"/>
            <a:ext cx="616027" cy="385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D24549E-7E05-DB07-B69B-3F682AA0D235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 flipH="1">
            <a:off x="4496665" y="4708745"/>
            <a:ext cx="557583" cy="34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7522F6C-ECD2-FCE1-4157-6D100C115F37}"/>
              </a:ext>
            </a:extLst>
          </p:cNvPr>
          <p:cNvSpPr txBox="1"/>
          <p:nvPr/>
        </p:nvSpPr>
        <p:spPr>
          <a:xfrm>
            <a:off x="6628902" y="3238371"/>
            <a:ext cx="115386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 loss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0BAB3E-FC1F-EC34-FC6D-087FCFC83C75}"/>
              </a:ext>
            </a:extLst>
          </p:cNvPr>
          <p:cNvSpPr txBox="1"/>
          <p:nvPr/>
        </p:nvSpPr>
        <p:spPr>
          <a:xfrm>
            <a:off x="5874338" y="5053495"/>
            <a:ext cx="266303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Color loss + Opacity loss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072D7A4-12A3-2D21-204A-49A897CBAA29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 flipV="1">
            <a:off x="4956709" y="3429000"/>
            <a:ext cx="1672193" cy="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52A8B57-27E5-A514-332F-5C7609A0AE2C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 flipV="1">
            <a:off x="5073598" y="5244124"/>
            <a:ext cx="800740" cy="3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FC55CFA6-8EE9-15D8-FABA-307FF2A60E2C}"/>
              </a:ext>
            </a:extLst>
          </p:cNvPr>
          <p:cNvSpPr/>
          <p:nvPr/>
        </p:nvSpPr>
        <p:spPr>
          <a:xfrm>
            <a:off x="8537371" y="3463622"/>
            <a:ext cx="292963" cy="1780502"/>
          </a:xfrm>
          <a:prstGeom prst="rightBrace">
            <a:avLst>
              <a:gd name="adj1" fmla="val 8333"/>
              <a:gd name="adj2" fmla="val 4951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433EC80-15C8-852C-1707-08B5AC852484}"/>
              </a:ext>
            </a:extLst>
          </p:cNvPr>
          <p:cNvSpPr txBox="1"/>
          <p:nvPr/>
        </p:nvSpPr>
        <p:spPr>
          <a:xfrm>
            <a:off x="8849684" y="4163244"/>
            <a:ext cx="115386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Total loss</a:t>
            </a:r>
          </a:p>
        </p:txBody>
      </p:sp>
    </p:spTree>
    <p:extLst>
      <p:ext uri="{BB962C8B-B14F-4D97-AF65-F5344CB8AC3E}">
        <p14:creationId xmlns:p14="http://schemas.microsoft.com/office/powerpoint/2010/main" val="317988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75ACDEB-7FF3-0748-7CAE-832341E66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59" y="2232260"/>
            <a:ext cx="6705600" cy="17907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5DC821-FFED-2A6E-97DD-DB6E83A8C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95" y="4471806"/>
            <a:ext cx="6705600" cy="17907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510512" cy="412914"/>
            <a:chOff x="554733" y="897952"/>
            <a:chExt cx="2510512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9223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Scene Editing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b. J</a:t>
            </a:r>
            <a:r>
              <a:rPr lang="en-US" altLang="zh-CN" sz="2000" b="1" dirty="0" err="1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oint</a:t>
            </a:r>
            <a:r>
              <a:rPr lang="en-US" altLang="zh-CN" sz="20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Optimization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DBB681-321D-50E2-8D90-24D53C0F4C94}"/>
                  </a:ext>
                </a:extLst>
              </p:cNvPr>
              <p:cNvSpPr txBox="1"/>
              <p:nvPr/>
            </p:nvSpPr>
            <p:spPr>
              <a:xfrm>
                <a:off x="8348739" y="2999864"/>
                <a:ext cx="3751525" cy="2943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训练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万次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scene branch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颜色损失权重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0.05</a:t>
                </a: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结束时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PSNR=17.18</a:t>
                </a: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object branch </a:t>
                </a: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颜色损失权重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不透明度损失权重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0.1 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 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全局约束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结束时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PSNR=34.74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DBB681-321D-50E2-8D90-24D53C0F4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739" y="2999864"/>
                <a:ext cx="3751525" cy="2943883"/>
              </a:xfrm>
              <a:prstGeom prst="rect">
                <a:avLst/>
              </a:prstGeom>
              <a:blipFill>
                <a:blip r:embed="rId4"/>
                <a:stretch>
                  <a:fillRect l="-650" b="-1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5259181-9396-717B-96B6-634C51A3F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95" y="4471806"/>
            <a:ext cx="6705600" cy="17907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B8D346F3-28F8-AE3B-00D5-78EFDDF79E52}"/>
              </a:ext>
            </a:extLst>
          </p:cNvPr>
          <p:cNvSpPr/>
          <p:nvPr/>
        </p:nvSpPr>
        <p:spPr>
          <a:xfrm>
            <a:off x="1271295" y="5364814"/>
            <a:ext cx="2714778" cy="88210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02F93EB-7437-B0B5-9D52-D5CF8683F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59" y="2222931"/>
            <a:ext cx="6705600" cy="17907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B9099B04-9C73-DA1F-0ADB-E4DF0A0BC590}"/>
              </a:ext>
            </a:extLst>
          </p:cNvPr>
          <p:cNvSpPr/>
          <p:nvPr/>
        </p:nvSpPr>
        <p:spPr>
          <a:xfrm>
            <a:off x="1271295" y="3118281"/>
            <a:ext cx="2714778" cy="88210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31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D0D5435-A72D-6CF0-3A5A-7F879EB9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59" y="2232260"/>
            <a:ext cx="6705600" cy="1790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F93C2C-0E48-3A52-7502-B10505AF5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59" y="4471805"/>
            <a:ext cx="6705600" cy="1790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F03B6A-FD6D-5ECF-A05E-A1EEC18D9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59" y="2232260"/>
            <a:ext cx="6705600" cy="17907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510512" cy="412914"/>
            <a:chOff x="554733" y="897952"/>
            <a:chExt cx="2510512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9223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Scene Editing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c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. </a:t>
            </a:r>
            <a:r>
              <a:rPr lang="en-US" altLang="zh-CN" sz="20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S</a:t>
            </a:r>
            <a:r>
              <a:rPr kumimoji="0" lang="en-US" altLang="zh-CN" sz="20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cene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Editing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7DBB681-321D-50E2-8D90-24D53C0F4C94}"/>
              </a:ext>
            </a:extLst>
          </p:cNvPr>
          <p:cNvSpPr txBox="1"/>
          <p:nvPr/>
        </p:nvSpPr>
        <p:spPr>
          <a:xfrm>
            <a:off x="8357617" y="2551018"/>
            <a:ext cx="3417288" cy="262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bending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平移后采样，再去查询网络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对每一条射线，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scene branch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 branch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采样不同的点，联合两者的输出结果，对颜色和深度进行求和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75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4110837" cy="412914"/>
            <a:chOff x="554733" y="897952"/>
            <a:chExt cx="4110837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3" y="897952"/>
              <a:ext cx="3522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Problems &amp; Solutions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FBE9748-0250-2135-501A-5EA2F82C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88431"/>
            <a:ext cx="6705600" cy="17907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8FA1489-86D0-B861-3BC5-BAC168B5C5EC}"/>
              </a:ext>
            </a:extLst>
          </p:cNvPr>
          <p:cNvSpPr txBox="1"/>
          <p:nvPr/>
        </p:nvSpPr>
        <p:spPr>
          <a:xfrm>
            <a:off x="3944059" y="3753438"/>
            <a:ext cx="4303882" cy="262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object-nerf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的联合优化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提高场景整体渲染质量               体素编码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提高物体渲染质量                      分层采样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更加复杂的场景编辑方式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旋转、平移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孔洞填补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574F46-728E-B5C3-7A30-A3E54A45AC9A}"/>
              </a:ext>
            </a:extLst>
          </p:cNvPr>
          <p:cNvCxnSpPr>
            <a:cxnSpLocks/>
          </p:cNvCxnSpPr>
          <p:nvPr/>
        </p:nvCxnSpPr>
        <p:spPr>
          <a:xfrm>
            <a:off x="6533912" y="4274298"/>
            <a:ext cx="506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DFF05B8-AC73-120E-954F-2EF3F08D18A1}"/>
              </a:ext>
            </a:extLst>
          </p:cNvPr>
          <p:cNvCxnSpPr>
            <a:cxnSpLocks/>
          </p:cNvCxnSpPr>
          <p:nvPr/>
        </p:nvCxnSpPr>
        <p:spPr>
          <a:xfrm>
            <a:off x="6533912" y="4604252"/>
            <a:ext cx="506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6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4801C0-371B-42A4-9CF4-41C89E62DD78}"/>
              </a:ext>
            </a:extLst>
          </p:cNvPr>
          <p:cNvSpPr txBox="1"/>
          <p:nvPr/>
        </p:nvSpPr>
        <p:spPr>
          <a:xfrm>
            <a:off x="10311856" y="6207165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DC8189-2713-4357-A4B1-95EC6F0C4B52}"/>
              </a:ext>
            </a:extLst>
          </p:cNvPr>
          <p:cNvSpPr txBox="1"/>
          <p:nvPr/>
        </p:nvSpPr>
        <p:spPr>
          <a:xfrm>
            <a:off x="10791389" y="5791666"/>
            <a:ext cx="564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A06DD6-CF0D-4076-9AA5-B87B9ACB1800}"/>
              </a:ext>
            </a:extLst>
          </p:cNvPr>
          <p:cNvGrpSpPr/>
          <p:nvPr/>
        </p:nvGrpSpPr>
        <p:grpSpPr>
          <a:xfrm>
            <a:off x="1864121" y="1785221"/>
            <a:ext cx="8447735" cy="2646878"/>
            <a:chOff x="1638028" y="971030"/>
            <a:chExt cx="8447735" cy="264687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DFF788E-03A9-45A2-B8FF-99E9C41E7689}"/>
                </a:ext>
              </a:extLst>
            </p:cNvPr>
            <p:cNvSpPr txBox="1"/>
            <p:nvPr/>
          </p:nvSpPr>
          <p:spPr>
            <a:xfrm>
              <a:off x="1638028" y="971030"/>
              <a:ext cx="844773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85000"/>
                    </a:prst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THANKS</a:t>
              </a:r>
              <a:endParaRPr kumimoji="0" lang="zh-CN" altLang="en-US" sz="16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85000"/>
                  </a:prst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86A53F4-7B0F-4247-AE9C-A6381A5CC16D}"/>
                </a:ext>
              </a:extLst>
            </p:cNvPr>
            <p:cNvSpPr txBox="1"/>
            <p:nvPr/>
          </p:nvSpPr>
          <p:spPr>
            <a:xfrm>
              <a:off x="1638028" y="2609940"/>
              <a:ext cx="8447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锐字云字库锐黑粗GB" panose="02010604000000000000" pitchFamily="2" charset="-122"/>
                  <a:ea typeface="锐字云字库锐黑粗GB" panose="02010604000000000000" pitchFamily="2" charset="-122"/>
                  <a:cs typeface="+mn-cs"/>
                </a:rPr>
                <a:t>恳请批评指正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D6DE6C9-6149-487D-8027-4300F97D6B6B}"/>
              </a:ext>
            </a:extLst>
          </p:cNvPr>
          <p:cNvSpPr/>
          <p:nvPr/>
        </p:nvSpPr>
        <p:spPr>
          <a:xfrm>
            <a:off x="523119" y="317038"/>
            <a:ext cx="659122" cy="659122"/>
          </a:xfrm>
          <a:prstGeom prst="rect">
            <a:avLst/>
          </a:prstGeom>
          <a:blipFill dpi="0" rotWithShape="1">
            <a:blip r:embed="rId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45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2EBF05B3-AFF8-463A-9FD7-9FEC1D8BCB61}"/>
              </a:ext>
            </a:extLst>
          </p:cNvPr>
          <p:cNvSpPr/>
          <p:nvPr/>
        </p:nvSpPr>
        <p:spPr>
          <a:xfrm>
            <a:off x="2074415" y="2238560"/>
            <a:ext cx="1953935" cy="2475482"/>
          </a:xfrm>
          <a:prstGeom prst="parallelogram">
            <a:avLst>
              <a:gd name="adj" fmla="val 1474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B85476-2080-4473-A2E5-397F00784D83}"/>
              </a:ext>
            </a:extLst>
          </p:cNvPr>
          <p:cNvSpPr txBox="1"/>
          <p:nvPr/>
        </p:nvSpPr>
        <p:spPr>
          <a:xfrm>
            <a:off x="2799654" y="235352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0DD273-7FD4-4358-8D07-F36528077176}"/>
              </a:ext>
            </a:extLst>
          </p:cNvPr>
          <p:cNvSpPr txBox="1"/>
          <p:nvPr/>
        </p:nvSpPr>
        <p:spPr>
          <a:xfrm>
            <a:off x="2126958" y="3121743"/>
            <a:ext cx="184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i="1" spc="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400" b="1" i="1" spc="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kumimoji="0" lang="zh-CN" altLang="en-US" sz="2400" b="1" i="1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A3FA66-17FE-408D-A62E-E91ABBD83804}"/>
              </a:ext>
            </a:extLst>
          </p:cNvPr>
          <p:cNvSpPr txBox="1"/>
          <p:nvPr/>
        </p:nvSpPr>
        <p:spPr>
          <a:xfrm>
            <a:off x="1920357" y="3990399"/>
            <a:ext cx="203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i="1">
                <a:solidFill>
                  <a:schemeClr val="bg1"/>
                </a:solidFill>
                <a:latin typeface="Tw Cen MT Condensed Extra Bold" panose="020B08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6B4773-2FA6-4DD6-84CA-9C1A032BED2E}"/>
              </a:ext>
            </a:extLst>
          </p:cNvPr>
          <p:cNvSpPr txBox="1"/>
          <p:nvPr/>
        </p:nvSpPr>
        <p:spPr>
          <a:xfrm>
            <a:off x="10852496" y="5811559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1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57AF92-86B8-4795-9CF8-872141B477C1}"/>
              </a:ext>
            </a:extLst>
          </p:cNvPr>
          <p:cNvSpPr txBox="1"/>
          <p:nvPr/>
        </p:nvSpPr>
        <p:spPr>
          <a:xfrm>
            <a:off x="9529220" y="6093509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A1400C2-3CA4-45AE-8B44-DBA7032D49FF}"/>
              </a:ext>
            </a:extLst>
          </p:cNvPr>
          <p:cNvCxnSpPr/>
          <p:nvPr/>
        </p:nvCxnSpPr>
        <p:spPr>
          <a:xfrm>
            <a:off x="648833" y="490652"/>
            <a:ext cx="56605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6CA3691-9065-4678-BACE-DE65F1C4E3BC}"/>
              </a:ext>
            </a:extLst>
          </p:cNvPr>
          <p:cNvCxnSpPr/>
          <p:nvPr/>
        </p:nvCxnSpPr>
        <p:spPr>
          <a:xfrm>
            <a:off x="648833" y="6391831"/>
            <a:ext cx="56605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40DE269A-2169-4275-8B2A-0740146C5F3D}"/>
              </a:ext>
            </a:extLst>
          </p:cNvPr>
          <p:cNvSpPr/>
          <p:nvPr/>
        </p:nvSpPr>
        <p:spPr>
          <a:xfrm>
            <a:off x="10945503" y="441325"/>
            <a:ext cx="659122" cy="659122"/>
          </a:xfrm>
          <a:prstGeom prst="rect">
            <a:avLst/>
          </a:prstGeom>
          <a:blipFill dpi="0" rotWithShape="1">
            <a:blip r:embed="rId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A00A2A22-A3DB-43B7-9E46-15F29942D05B}"/>
              </a:ext>
            </a:extLst>
          </p:cNvPr>
          <p:cNvSpPr/>
          <p:nvPr/>
        </p:nvSpPr>
        <p:spPr>
          <a:xfrm>
            <a:off x="5014431" y="2238559"/>
            <a:ext cx="1953935" cy="2475483"/>
          </a:xfrm>
          <a:prstGeom prst="parallelogram">
            <a:avLst>
              <a:gd name="adj" fmla="val 1474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E05742-031E-4D94-981A-2D6ECADE5E97}"/>
              </a:ext>
            </a:extLst>
          </p:cNvPr>
          <p:cNvSpPr txBox="1"/>
          <p:nvPr/>
        </p:nvSpPr>
        <p:spPr>
          <a:xfrm>
            <a:off x="5739670" y="235352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A307FD-ACDA-4D8F-9414-19E45FB9E6D6}"/>
              </a:ext>
            </a:extLst>
          </p:cNvPr>
          <p:cNvSpPr txBox="1"/>
          <p:nvPr/>
        </p:nvSpPr>
        <p:spPr>
          <a:xfrm>
            <a:off x="4898823" y="3121743"/>
            <a:ext cx="2185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场景编辑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9188763-A823-4E29-B7E2-AB10775AAEC9}"/>
              </a:ext>
            </a:extLst>
          </p:cNvPr>
          <p:cNvSpPr txBox="1"/>
          <p:nvPr/>
        </p:nvSpPr>
        <p:spPr>
          <a:xfrm>
            <a:off x="4898823" y="3987088"/>
            <a:ext cx="195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i="1">
                <a:solidFill>
                  <a:schemeClr val="bg1"/>
                </a:solidFill>
                <a:latin typeface="Tw Cen MT Condensed Extra Bold" panose="020B08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SCENE EDITING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E632C6FE-85A1-3ACD-623F-1C194722727C}"/>
              </a:ext>
            </a:extLst>
          </p:cNvPr>
          <p:cNvSpPr/>
          <p:nvPr/>
        </p:nvSpPr>
        <p:spPr>
          <a:xfrm>
            <a:off x="7954445" y="2238559"/>
            <a:ext cx="1953935" cy="2475483"/>
          </a:xfrm>
          <a:prstGeom prst="parallelogram">
            <a:avLst>
              <a:gd name="adj" fmla="val 1474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0AA4D5-A2C0-DD10-945F-06B01E4D17FD}"/>
              </a:ext>
            </a:extLst>
          </p:cNvPr>
          <p:cNvSpPr txBox="1"/>
          <p:nvPr/>
        </p:nvSpPr>
        <p:spPr>
          <a:xfrm>
            <a:off x="8679684" y="235352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FB0A8D-059F-CA72-3C57-8859F8F3C851}"/>
              </a:ext>
            </a:extLst>
          </p:cNvPr>
          <p:cNvSpPr txBox="1"/>
          <p:nvPr/>
        </p:nvSpPr>
        <p:spPr>
          <a:xfrm>
            <a:off x="7675149" y="3121743"/>
            <a:ext cx="2512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i="1" spc="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问题与改进方法</a:t>
            </a:r>
            <a:endParaRPr kumimoji="0" lang="zh-CN" altLang="en-US" sz="2400" b="1" i="1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DF095ED-0924-76DD-8FE5-339BCB945B02}"/>
              </a:ext>
            </a:extLst>
          </p:cNvPr>
          <p:cNvSpPr txBox="1"/>
          <p:nvPr/>
        </p:nvSpPr>
        <p:spPr>
          <a:xfrm>
            <a:off x="7337797" y="3710089"/>
            <a:ext cx="304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i="1">
                <a:solidFill>
                  <a:schemeClr val="bg1"/>
                </a:solidFill>
                <a:latin typeface="Tw Cen MT Condensed Extra Bold" panose="020B08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PROBLEMS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SOLUTIONS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689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393814" cy="412914"/>
            <a:chOff x="554733" y="897952"/>
            <a:chExt cx="2393814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805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Introduction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a. Basic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E42B3-C1C8-216C-4759-129D3246900E}"/>
                  </a:ext>
                </a:extLst>
              </p:cNvPr>
              <p:cNvSpPr txBox="1"/>
              <p:nvPr/>
            </p:nvSpPr>
            <p:spPr>
              <a:xfrm>
                <a:off x="946569" y="4170672"/>
                <a:ext cx="8268452" cy="2123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网络输入：空间中一点的坐标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，射线方向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l-GR" altLang="zh-CN" sz="16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𝛷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网络输出：该点的颜色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和体密度 </a:t>
                </a:r>
                <a14:m>
                  <m:oMath xmlns:m="http://schemas.openxmlformats.org/officeDocument/2006/math">
                    <m:r>
                      <a:rPr lang="el-GR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体渲染方程：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𝑪</m:t>
                    </m:r>
                    <m:d>
                      <m:dPr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𝐫</m:t>
                        </m:r>
                      </m:e>
                    </m:d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ex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深度：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𝐫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ex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(−</m:t>
                    </m:r>
                    <m:nary>
                      <m:naryPr>
                        <m:chr m:val="∑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l-GR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E42B3-C1C8-216C-4759-129D32469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69" y="4170672"/>
                <a:ext cx="8268452" cy="2123787"/>
              </a:xfrm>
              <a:prstGeom prst="rect">
                <a:avLst/>
              </a:prstGeom>
              <a:blipFill>
                <a:blip r:embed="rId2"/>
                <a:stretch>
                  <a:fillRect l="-295" b="-24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D908200-B137-E3EF-D3A7-B20655A5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73" y="1345807"/>
            <a:ext cx="8870449" cy="27434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83E98A-34B9-716B-75CD-1D17B4222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98" y="4749183"/>
            <a:ext cx="3384222" cy="126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37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393814" cy="412914"/>
            <a:chOff x="554733" y="897952"/>
            <a:chExt cx="2393814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805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Introduction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b. </a:t>
            </a:r>
            <a:r>
              <a:rPr lang="en-US" altLang="zh-CN" sz="20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Positional Encoding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E42B3-C1C8-216C-4759-129D3246900E}"/>
                  </a:ext>
                </a:extLst>
              </p:cNvPr>
              <p:cNvSpPr txBox="1"/>
              <p:nvPr/>
            </p:nvSpPr>
            <p:spPr>
              <a:xfrm>
                <a:off x="954158" y="4012894"/>
                <a:ext cx="10283683" cy="1981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𝐑</m:t>
                    </m:r>
                  </m:oMath>
                </a14:m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空间的映射，使网络对颜色和几何上的高频变化更加敏感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记空间点的位置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，射线方向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zh-CN" altLang="en-US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𝛷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,1</m:t>
                        </m:r>
                      </m:e>
                    </m:d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，经过位置编码后：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𝛾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取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r>
                      <a:rPr lang="en-US" altLang="zh-CN" sz="1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10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，则维度为：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×10×2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𝛾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取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=4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 </a:t>
                </a:r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则维度为：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E42B3-C1C8-216C-4759-129D32469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8" y="4012894"/>
                <a:ext cx="10283683" cy="1981696"/>
              </a:xfrm>
              <a:prstGeom prst="rect">
                <a:avLst/>
              </a:prstGeom>
              <a:blipFill>
                <a:blip r:embed="rId2"/>
                <a:stretch>
                  <a:fillRect l="-237"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817B623-B405-DB4C-D399-D17F9024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117" y="2487288"/>
            <a:ext cx="6995766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393814" cy="412914"/>
            <a:chOff x="554733" y="897952"/>
            <a:chExt cx="2393814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805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Introduction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b. Network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E42B3-C1C8-216C-4759-129D3246900E}"/>
                  </a:ext>
                </a:extLst>
              </p:cNvPr>
              <p:cNvSpPr txBox="1"/>
              <p:nvPr/>
            </p:nvSpPr>
            <p:spPr>
              <a:xfrm>
                <a:off x="946569" y="4470135"/>
                <a:ext cx="8428250" cy="1341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体密度 </a:t>
                </a:r>
                <a14:m>
                  <m:oMath xmlns:m="http://schemas.openxmlformats.org/officeDocument/2006/math">
                    <m:r>
                      <a:rPr lang="el-GR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只与点的位置 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有关，颜色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与位置 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和射线方向</a:t>
                </a:r>
                <a:r>
                  <a:rPr lang="zh-CN" altLang="en-US" sz="1600" b="1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en-US" altLang="zh-CN" sz="1600" b="1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 </a:t>
                </a: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首先使用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256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通道的全连接层处理点的坐标，得到体密度 </a:t>
                </a:r>
                <a14:m>
                  <m:oMath xmlns:m="http://schemas.openxmlformats.org/officeDocument/2006/math">
                    <m: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和一个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256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维的特征向量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将特征向量和射线方向 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en-US" altLang="zh-CN" sz="1600" b="1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连接后再经过两个全连接层，得到颜色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𝒄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E42B3-C1C8-216C-4759-129D32469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69" y="4470135"/>
                <a:ext cx="8428250" cy="1341521"/>
              </a:xfrm>
              <a:prstGeom prst="rect">
                <a:avLst/>
              </a:prstGeom>
              <a:blipFill>
                <a:blip r:embed="rId2"/>
                <a:stretch>
                  <a:fillRect l="-289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AECA8E0-2EF3-A80E-B048-00D2B215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48" y="1386407"/>
            <a:ext cx="7193903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510512" cy="412914"/>
            <a:chOff x="554733" y="897952"/>
            <a:chExt cx="2510512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9223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Scene Editing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a. Object-</a:t>
            </a:r>
            <a:r>
              <a:rPr kumimoji="0" lang="en-US" altLang="zh-CN" sz="20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NeRF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3DC29F-3F2B-4EE3-C011-A16EAE7D4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04" y="1418922"/>
            <a:ext cx="6677189" cy="2350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C4DC215-3388-B375-FBC8-59CDD27ABBCF}"/>
                  </a:ext>
                </a:extLst>
              </p:cNvPr>
              <p:cNvSpPr txBox="1"/>
              <p:nvPr/>
            </p:nvSpPr>
            <p:spPr>
              <a:xfrm>
                <a:off x="1040166" y="3923929"/>
                <a:ext cx="10111666" cy="225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Scene Branch: </a:t>
                </a: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全局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nerf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，输入体素特征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𝑠𝑐𝑛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、点的位置 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和射线方向 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，生成的整个场景的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3D model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/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Object Branch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除了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𝑠𝑐𝑛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外，还会将编码后的物体特征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16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𝒇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𝑜𝑏𝑗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以及一个物体激活码输入网络，其中物体特征可以帮助提高网络学习分解的能力，所有物体共用；物体激活码反映的是不同物体的特征空间，每个物体唯一对应。此网络只会输出物体在原始位置时的颜色和不透明度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C4DC215-3388-B375-FBC8-59CDD27AB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66" y="3923929"/>
                <a:ext cx="10111666" cy="2253694"/>
              </a:xfrm>
              <a:prstGeom prst="rect">
                <a:avLst/>
              </a:prstGeom>
              <a:blipFill>
                <a:blip r:embed="rId3"/>
                <a:stretch>
                  <a:fillRect l="-241" r="-2413" b="-2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73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510512" cy="412914"/>
            <a:chOff x="554733" y="897952"/>
            <a:chExt cx="2510512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9223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Scene Editing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a. Object-</a:t>
            </a:r>
            <a:r>
              <a:rPr kumimoji="0" lang="en-US" altLang="zh-CN" sz="20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NeRF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3C30F5-D7A0-69CF-59A1-ABB22794F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32" y="2036067"/>
            <a:ext cx="5750533" cy="1270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76A442-759A-BA92-C187-A36E79A9E192}"/>
                  </a:ext>
                </a:extLst>
              </p:cNvPr>
              <p:cNvSpPr txBox="1"/>
              <p:nvPr/>
            </p:nvSpPr>
            <p:spPr>
              <a:xfrm>
                <a:off x="1097007" y="4179675"/>
                <a:ext cx="9997982" cy="1742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不透明度：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𝐫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zh-CN" altLang="en-US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ex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(−</m:t>
                    </m:r>
                    <m:nary>
                      <m:naryPr>
                        <m:chr m:val="∑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l-GR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当射线对应的像素点不属于物体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𝒓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k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，否则等于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也就是说，当像素点不属于物体时，我们不考虑其颜色，只要把它的不透明度尽量缩小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即让它变透明；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当像素点属于物体时，我们就要还原它的颜色，并且让它尽量不透明。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576A442-759A-BA92-C187-A36E79A9E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07" y="4179675"/>
                <a:ext cx="9997982" cy="1742593"/>
              </a:xfrm>
              <a:prstGeom prst="rect">
                <a:avLst/>
              </a:prstGeom>
              <a:blipFill>
                <a:blip r:embed="rId3"/>
                <a:stretch>
                  <a:fillRect l="-244" t="-16084" r="-2256" b="-3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81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510512" cy="412914"/>
            <a:chOff x="554733" y="897952"/>
            <a:chExt cx="2510512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9223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Scene Editing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a. Object-</a:t>
            </a:r>
            <a:r>
              <a:rPr kumimoji="0" lang="en-US" altLang="zh-CN" sz="20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NeRF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54BE6A-C480-3DBE-F9F4-121F24F1E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18" y="2198594"/>
            <a:ext cx="6705600" cy="1790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E3B91F-BF44-84D0-A9A3-A75A72324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18" y="4496616"/>
            <a:ext cx="6705600" cy="1790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F3BF45-4C98-96DD-6497-A8D126975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18" y="4496616"/>
            <a:ext cx="6705600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3A9037B-9E5E-E160-4347-A1C9BD10BE55}"/>
                  </a:ext>
                </a:extLst>
              </p:cNvPr>
              <p:cNvSpPr txBox="1"/>
              <p:nvPr/>
            </p:nvSpPr>
            <p:spPr>
              <a:xfrm>
                <a:off x="8653078" y="2582265"/>
                <a:ext cx="2418548" cy="102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训练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万次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结束时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PSNR=17.73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3A9037B-9E5E-E160-4347-A1C9BD10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78" y="2582265"/>
                <a:ext cx="2418548" cy="1023357"/>
              </a:xfrm>
              <a:prstGeom prst="rect">
                <a:avLst/>
              </a:prstGeom>
              <a:blipFill>
                <a:blip r:embed="rId5"/>
                <a:stretch>
                  <a:fillRect l="-1008" b="-7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8ED46B-3874-AB71-45DF-C11D4FF05542}"/>
                  </a:ext>
                </a:extLst>
              </p:cNvPr>
              <p:cNvSpPr txBox="1"/>
              <p:nvPr/>
            </p:nvSpPr>
            <p:spPr>
              <a:xfrm>
                <a:off x="8653078" y="4880287"/>
                <a:ext cx="2418548" cy="102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训练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万次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结束时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PSNR=34.06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8ED46B-3874-AB71-45DF-C11D4FF05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78" y="4880287"/>
                <a:ext cx="2418548" cy="1023357"/>
              </a:xfrm>
              <a:prstGeom prst="rect">
                <a:avLst/>
              </a:prstGeom>
              <a:blipFill>
                <a:blip r:embed="rId6"/>
                <a:stretch>
                  <a:fillRect l="-1008" b="-7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E42B3-C1C8-216C-4759-129D3246900E}"/>
                  </a:ext>
                </a:extLst>
              </p:cNvPr>
              <p:cNvSpPr txBox="1"/>
              <p:nvPr/>
            </p:nvSpPr>
            <p:spPr>
              <a:xfrm>
                <a:off x="8653078" y="4880287"/>
                <a:ext cx="2927029" cy="102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训练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万次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结束时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PSNR=32.48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D0E42B3-C1C8-216C-4759-129D32469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78" y="4880287"/>
                <a:ext cx="2927029" cy="1023357"/>
              </a:xfrm>
              <a:prstGeom prst="rect">
                <a:avLst/>
              </a:prstGeom>
              <a:blipFill>
                <a:blip r:embed="rId7"/>
                <a:stretch>
                  <a:fillRect l="-832" b="-7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A3B166EA-C81D-7CB0-6062-7DA3BFFC2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8510" y="958871"/>
            <a:ext cx="4778154" cy="10592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5A8EB43-FD01-41EC-8DDF-564C5A381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18" y="4507031"/>
            <a:ext cx="6705600" cy="17907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2FF1441-98DA-D835-017A-B8184E919F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18" y="2198593"/>
            <a:ext cx="6705600" cy="17907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301147C-4240-2945-CC29-2D5324BFD654}"/>
              </a:ext>
            </a:extLst>
          </p:cNvPr>
          <p:cNvSpPr txBox="1"/>
          <p:nvPr/>
        </p:nvSpPr>
        <p:spPr>
          <a:xfrm>
            <a:off x="8653078" y="5201336"/>
            <a:ext cx="241854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遮挡问题暂未考虑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90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6" grpId="0"/>
      <p:bldP spid="16" grpId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465430D-C266-E80A-07AA-14DAEDA7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95" y="1976652"/>
            <a:ext cx="6705600" cy="1790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730C54-8EE3-CB5C-3A2B-AAF947357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95" y="4274674"/>
            <a:ext cx="6705600" cy="17907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2510512" cy="412914"/>
            <a:chOff x="554733" y="897952"/>
            <a:chExt cx="2510512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9223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Scene Editing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a. Object-</a:t>
            </a:r>
            <a:r>
              <a:rPr kumimoji="0" lang="en-US" altLang="zh-CN" sz="20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NeRF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C687A4-6743-2F79-75D9-59F47A8EE370}"/>
              </a:ext>
            </a:extLst>
          </p:cNvPr>
          <p:cNvSpPr/>
          <p:nvPr/>
        </p:nvSpPr>
        <p:spPr>
          <a:xfrm>
            <a:off x="1191397" y="2885243"/>
            <a:ext cx="2714778" cy="88210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0A33F9D-CF23-3EB6-7DEF-8975498CAD0A}"/>
              </a:ext>
            </a:extLst>
          </p:cNvPr>
          <p:cNvSpPr/>
          <p:nvPr/>
        </p:nvSpPr>
        <p:spPr>
          <a:xfrm>
            <a:off x="1191397" y="5149050"/>
            <a:ext cx="2714778" cy="88705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12B58B-578C-8079-A672-E3547EA7993C}"/>
              </a:ext>
            </a:extLst>
          </p:cNvPr>
          <p:cNvSpPr txBox="1"/>
          <p:nvPr/>
        </p:nvSpPr>
        <p:spPr>
          <a:xfrm>
            <a:off x="8564619" y="1240457"/>
            <a:ext cx="2816873" cy="518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深度不同 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场景编辑 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bending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，综合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object branch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scene branch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中采样点的信息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Joint optimization 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05DDDE-E0A0-D068-4A04-AD54D7D4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643" y="3326297"/>
            <a:ext cx="1188823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B88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4932</TotalTime>
  <Words>703</Words>
  <Application>Microsoft Office PowerPoint</Application>
  <PresentationFormat>宽屏</PresentationFormat>
  <Paragraphs>138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Cambria Math</vt:lpstr>
      <vt:lpstr>锐字云字库锐黑粗GB</vt:lpstr>
      <vt:lpstr>Wingdings</vt:lpstr>
      <vt:lpstr>Tw Cen MT Condensed Extra Bold</vt:lpstr>
      <vt:lpstr>等线</vt:lpstr>
      <vt:lpstr>Arial</vt:lpstr>
      <vt:lpstr>方正宋刻本秀楷简体</vt:lpstr>
      <vt:lpstr>等线 Light</vt:lpstr>
      <vt:lpstr>微软雅黑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Huang Jacey</cp:lastModifiedBy>
  <cp:revision>72</cp:revision>
  <dcterms:created xsi:type="dcterms:W3CDTF">2020-03-14T11:10:39Z</dcterms:created>
  <dcterms:modified xsi:type="dcterms:W3CDTF">2022-06-05T16:41:03Z</dcterms:modified>
</cp:coreProperties>
</file>